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6" r:id="rId14"/>
    <p:sldId id="267" r:id="rId15"/>
    <p:sldId id="268" r:id="rId16"/>
    <p:sldId id="269" r:id="rId17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pt-BR" sz="18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m 2"/>
          <p:cNvPicPr/>
          <p:nvPr/>
        </p:nvPicPr>
        <p:blipFill>
          <a:blip r:embed="rId2"/>
          <a:stretch/>
        </p:blipFill>
        <p:spPr>
          <a:xfrm>
            <a:off x="2591640" y="2114640"/>
            <a:ext cx="7008120" cy="2627280"/>
          </a:xfrm>
          <a:prstGeom prst="rect">
            <a:avLst/>
          </a:prstGeom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8C93211-1AAA-9B6F-4C72-B1AD8FAF9A43}"/>
              </a:ext>
            </a:extLst>
          </p:cNvPr>
          <p:cNvSpPr txBox="1"/>
          <p:nvPr/>
        </p:nvSpPr>
        <p:spPr>
          <a:xfrm>
            <a:off x="629392" y="700644"/>
            <a:ext cx="567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Quantidade de genótipos avaliados nos anos comuns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m 84"/>
          <p:cNvPicPr/>
          <p:nvPr/>
        </p:nvPicPr>
        <p:blipFill>
          <a:blip r:embed="rId2"/>
          <a:stretch/>
        </p:blipFill>
        <p:spPr>
          <a:xfrm>
            <a:off x="206280" y="2126520"/>
            <a:ext cx="11779200" cy="2605320"/>
          </a:xfrm>
          <a:prstGeom prst="rect">
            <a:avLst/>
          </a:prstGeom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53ED919-459A-9EBE-4BE6-35D60672DC56}"/>
              </a:ext>
            </a:extLst>
          </p:cNvPr>
          <p:cNvSpPr txBox="1"/>
          <p:nvPr/>
        </p:nvSpPr>
        <p:spPr>
          <a:xfrm>
            <a:off x="261256" y="570016"/>
            <a:ext cx="1020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Parâmetros da análise de modelos mistos para as características de tamanho e formato de amido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47DADE4-E62D-2380-1E78-2DD6BB082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74" y="676563"/>
            <a:ext cx="9272155" cy="618143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B9CA06-D63D-7075-2BE6-ABA35AD60499}"/>
              </a:ext>
            </a:extLst>
          </p:cNvPr>
          <p:cNvSpPr txBox="1"/>
          <p:nvPr/>
        </p:nvSpPr>
        <p:spPr>
          <a:xfrm>
            <a:off x="249381" y="403761"/>
            <a:ext cx="754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Gráfico de componentes de variâncias para as características avaliadas</a:t>
            </a:r>
          </a:p>
        </p:txBody>
      </p:sp>
    </p:spTree>
    <p:extLst>
      <p:ext uri="{BB962C8B-B14F-4D97-AF65-F5344CB8AC3E}">
        <p14:creationId xmlns:p14="http://schemas.microsoft.com/office/powerpoint/2010/main" val="3035494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m 85"/>
          <p:cNvPicPr/>
          <p:nvPr/>
        </p:nvPicPr>
        <p:blipFill>
          <a:blip r:embed="rId2"/>
          <a:stretch/>
        </p:blipFill>
        <p:spPr>
          <a:xfrm>
            <a:off x="2511720" y="773092"/>
            <a:ext cx="6382898" cy="5946847"/>
          </a:xfrm>
          <a:prstGeom prst="rect">
            <a:avLst/>
          </a:prstGeom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8E4A79C-AA02-E3BB-979B-F97605DC318A}"/>
              </a:ext>
            </a:extLst>
          </p:cNvPr>
          <p:cNvSpPr txBox="1"/>
          <p:nvPr/>
        </p:nvSpPr>
        <p:spPr>
          <a:xfrm>
            <a:off x="249381" y="40376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Gráfico de correlação para as características avaliadas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m 86"/>
          <p:cNvPicPr/>
          <p:nvPr/>
        </p:nvPicPr>
        <p:blipFill>
          <a:blip r:embed="rId2"/>
          <a:stretch/>
        </p:blipFill>
        <p:spPr>
          <a:xfrm>
            <a:off x="2132457" y="593766"/>
            <a:ext cx="8258451" cy="6358876"/>
          </a:xfrm>
          <a:prstGeom prst="rect">
            <a:avLst/>
          </a:prstGeom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98917A7-6BF2-AAED-3494-DB8768EE3C5F}"/>
              </a:ext>
            </a:extLst>
          </p:cNvPr>
          <p:cNvSpPr txBox="1"/>
          <p:nvPr/>
        </p:nvSpPr>
        <p:spPr>
          <a:xfrm>
            <a:off x="249381" y="403761"/>
            <a:ext cx="1135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Gráfico de </a:t>
            </a:r>
            <a:r>
              <a:rPr lang="pt-BR" dirty="0" err="1"/>
              <a:t>heatmap</a:t>
            </a:r>
            <a:r>
              <a:rPr lang="pt-BR" dirty="0"/>
              <a:t> para as características avaliadas, considerando a padronização das variaveis de 0 a 100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m 87"/>
          <p:cNvPicPr/>
          <p:nvPr/>
        </p:nvPicPr>
        <p:blipFill>
          <a:blip r:embed="rId2"/>
          <a:stretch/>
        </p:blipFill>
        <p:spPr>
          <a:xfrm>
            <a:off x="1464887" y="890648"/>
            <a:ext cx="9828547" cy="5562065"/>
          </a:xfrm>
          <a:prstGeom prst="rect">
            <a:avLst/>
          </a:prstGeom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9477798-A3F9-68F7-C24E-799D96B4AC78}"/>
              </a:ext>
            </a:extLst>
          </p:cNvPr>
          <p:cNvSpPr txBox="1"/>
          <p:nvPr/>
        </p:nvSpPr>
        <p:spPr>
          <a:xfrm>
            <a:off x="130628" y="132868"/>
            <a:ext cx="830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Boxplot</a:t>
            </a:r>
            <a:r>
              <a:rPr lang="pt-BR" dirty="0"/>
              <a:t> dos BLUPs por cluster para as características de propriedades de pasta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/>
          <p:cNvPicPr/>
          <p:nvPr/>
        </p:nvPicPr>
        <p:blipFill>
          <a:blip r:embed="rId2"/>
          <a:stretch/>
        </p:blipFill>
        <p:spPr>
          <a:xfrm>
            <a:off x="955262" y="831272"/>
            <a:ext cx="10516301" cy="5898567"/>
          </a:xfrm>
          <a:prstGeom prst="rect">
            <a:avLst/>
          </a:prstGeom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AE42BF6-EC5E-7031-8AA8-8803CCD72BE0}"/>
              </a:ext>
            </a:extLst>
          </p:cNvPr>
          <p:cNvSpPr txBox="1"/>
          <p:nvPr/>
        </p:nvSpPr>
        <p:spPr>
          <a:xfrm>
            <a:off x="130628" y="132868"/>
            <a:ext cx="902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Boxplot</a:t>
            </a:r>
            <a:r>
              <a:rPr lang="pt-BR" dirty="0"/>
              <a:t> dos BLUPs por cluster para as características de tamanho e formato do amido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m 3"/>
          <p:cNvPicPr/>
          <p:nvPr/>
        </p:nvPicPr>
        <p:blipFill>
          <a:blip r:embed="rId2"/>
          <a:stretch/>
        </p:blipFill>
        <p:spPr>
          <a:xfrm>
            <a:off x="629392" y="502200"/>
            <a:ext cx="11097360" cy="6355800"/>
          </a:xfrm>
          <a:prstGeom prst="rect">
            <a:avLst/>
          </a:prstGeom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C7CE9C1-EAAA-5A8B-8476-9D53295D9109}"/>
              </a:ext>
            </a:extLst>
          </p:cNvPr>
          <p:cNvSpPr txBox="1"/>
          <p:nvPr/>
        </p:nvSpPr>
        <p:spPr>
          <a:xfrm>
            <a:off x="130628" y="132868"/>
            <a:ext cx="832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Boxplot</a:t>
            </a:r>
            <a:r>
              <a:rPr lang="pt-BR" dirty="0"/>
              <a:t> dos dados fenotípicos para as características de propriedades de pasta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m 77"/>
          <p:cNvPicPr/>
          <p:nvPr/>
        </p:nvPicPr>
        <p:blipFill>
          <a:blip r:embed="rId2"/>
          <a:stretch/>
        </p:blipFill>
        <p:spPr>
          <a:xfrm>
            <a:off x="396604" y="369332"/>
            <a:ext cx="11074960" cy="6493460"/>
          </a:xfrm>
          <a:prstGeom prst="rect">
            <a:avLst/>
          </a:prstGeom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36C7777-0F8A-6E01-A6F6-14CECF5D066E}"/>
              </a:ext>
            </a:extLst>
          </p:cNvPr>
          <p:cNvSpPr txBox="1"/>
          <p:nvPr/>
        </p:nvSpPr>
        <p:spPr>
          <a:xfrm>
            <a:off x="0" y="0"/>
            <a:ext cx="898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Boxplot</a:t>
            </a:r>
            <a:r>
              <a:rPr lang="pt-BR" dirty="0"/>
              <a:t> dos dados fenotípicos para as características de tamanho e formato de amido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m 78"/>
          <p:cNvPicPr/>
          <p:nvPr/>
        </p:nvPicPr>
        <p:blipFill>
          <a:blip r:embed="rId2"/>
          <a:stretch/>
        </p:blipFill>
        <p:spPr>
          <a:xfrm>
            <a:off x="243720" y="853920"/>
            <a:ext cx="11563920" cy="5697720"/>
          </a:xfrm>
          <a:prstGeom prst="rect">
            <a:avLst/>
          </a:prstGeom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56B408D-392A-9B90-E61D-E6731955A381}"/>
              </a:ext>
            </a:extLst>
          </p:cNvPr>
          <p:cNvSpPr txBox="1"/>
          <p:nvPr/>
        </p:nvSpPr>
        <p:spPr>
          <a:xfrm>
            <a:off x="0" y="0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Estatísticas descritivas dos dados fenotípicos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m 2"/>
          <p:cNvPicPr/>
          <p:nvPr/>
        </p:nvPicPr>
        <p:blipFill>
          <a:blip r:embed="rId2"/>
          <a:stretch/>
        </p:blipFill>
        <p:spPr>
          <a:xfrm>
            <a:off x="588360" y="369332"/>
            <a:ext cx="11015280" cy="6387480"/>
          </a:xfrm>
          <a:prstGeom prst="rect">
            <a:avLst/>
          </a:prstGeom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8D5D1D3-113C-6A19-9D35-2C1F8FF7345B}"/>
              </a:ext>
            </a:extLst>
          </p:cNvPr>
          <p:cNvSpPr txBox="1"/>
          <p:nvPr/>
        </p:nvSpPr>
        <p:spPr>
          <a:xfrm>
            <a:off x="130628" y="132868"/>
            <a:ext cx="885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Histogramas dos dados fenotípicos para as características de propriedades de pasta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m 80"/>
          <p:cNvPicPr/>
          <p:nvPr/>
        </p:nvPicPr>
        <p:blipFill>
          <a:blip r:embed="rId2"/>
          <a:stretch/>
        </p:blipFill>
        <p:spPr>
          <a:xfrm>
            <a:off x="254100" y="369332"/>
            <a:ext cx="11683800" cy="6633720"/>
          </a:xfrm>
          <a:prstGeom prst="rect">
            <a:avLst/>
          </a:prstGeom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53EEAC5-0E4E-7C54-7E8F-14B88643D30F}"/>
              </a:ext>
            </a:extLst>
          </p:cNvPr>
          <p:cNvSpPr txBox="1"/>
          <p:nvPr/>
        </p:nvSpPr>
        <p:spPr>
          <a:xfrm>
            <a:off x="0" y="0"/>
            <a:ext cx="950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Histogramas dos dados fenotípicos para as características de tamanho e formato de amido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m 81"/>
          <p:cNvPicPr/>
          <p:nvPr/>
        </p:nvPicPr>
        <p:blipFill>
          <a:blip r:embed="rId2"/>
          <a:stretch/>
        </p:blipFill>
        <p:spPr>
          <a:xfrm>
            <a:off x="807902" y="486888"/>
            <a:ext cx="10576196" cy="6180746"/>
          </a:xfrm>
          <a:prstGeom prst="rect">
            <a:avLst/>
          </a:prstGeom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0401B07-37AA-4831-46E6-6DDD08B2BD16}"/>
              </a:ext>
            </a:extLst>
          </p:cNvPr>
          <p:cNvSpPr txBox="1"/>
          <p:nvPr/>
        </p:nvSpPr>
        <p:spPr>
          <a:xfrm>
            <a:off x="118752" y="0"/>
            <a:ext cx="859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Gráfico de densidade dos BLUPs para as características de propriedades de pasta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m 82"/>
          <p:cNvPicPr/>
          <p:nvPr/>
        </p:nvPicPr>
        <p:blipFill>
          <a:blip r:embed="rId2"/>
          <a:stretch/>
        </p:blipFill>
        <p:spPr>
          <a:xfrm>
            <a:off x="714385" y="676893"/>
            <a:ext cx="10763229" cy="6026367"/>
          </a:xfrm>
          <a:prstGeom prst="rect">
            <a:avLst/>
          </a:prstGeom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5F6EEE9-27A8-4831-CE97-EEDBE5D507DC}"/>
              </a:ext>
            </a:extLst>
          </p:cNvPr>
          <p:cNvSpPr txBox="1"/>
          <p:nvPr/>
        </p:nvSpPr>
        <p:spPr>
          <a:xfrm>
            <a:off x="118752" y="0"/>
            <a:ext cx="899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Gráfico de densidade dos BLUPs para as características tamanho e formato de amido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agem 2"/>
          <p:cNvPicPr/>
          <p:nvPr/>
        </p:nvPicPr>
        <p:blipFill>
          <a:blip r:embed="rId2"/>
          <a:stretch/>
        </p:blipFill>
        <p:spPr>
          <a:xfrm>
            <a:off x="1621800" y="1987200"/>
            <a:ext cx="8947080" cy="2883600"/>
          </a:xfrm>
          <a:prstGeom prst="rect">
            <a:avLst/>
          </a:prstGeom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6C8D0F-606D-D2AA-C498-23E5310C3510}"/>
              </a:ext>
            </a:extLst>
          </p:cNvPr>
          <p:cNvSpPr txBox="1"/>
          <p:nvPr/>
        </p:nvSpPr>
        <p:spPr>
          <a:xfrm>
            <a:off x="261256" y="570016"/>
            <a:ext cx="948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Parâmetros da análise de modelos mistos para as características de propriedades de pasta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Words>172</Words>
  <Application>Microsoft Office PowerPoint</Application>
  <PresentationFormat>Widescreen</PresentationFormat>
  <Paragraphs>15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Symbol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Weverton Gomes</dc:creator>
  <dc:description/>
  <cp:lastModifiedBy>Weverton Gomes</cp:lastModifiedBy>
  <cp:revision>11</cp:revision>
  <dcterms:created xsi:type="dcterms:W3CDTF">2023-05-29T19:58:39Z</dcterms:created>
  <dcterms:modified xsi:type="dcterms:W3CDTF">2023-06-06T13:39:07Z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